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74" r:id="rId5"/>
    <p:sldId id="275" r:id="rId6"/>
    <p:sldId id="276" r:id="rId7"/>
    <p:sldId id="267" r:id="rId8"/>
    <p:sldId id="268" r:id="rId9"/>
    <p:sldId id="269" r:id="rId10"/>
    <p:sldId id="270" r:id="rId11"/>
    <p:sldId id="271" r:id="rId12"/>
    <p:sldId id="27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8E50"/>
    <a:srgbClr val="FDC63C"/>
    <a:srgbClr val="F6B54C"/>
    <a:srgbClr val="565656"/>
    <a:srgbClr val="D4ECFE"/>
    <a:srgbClr val="EF655D"/>
    <a:srgbClr val="F5F0DA"/>
    <a:srgbClr val="2E4A68"/>
    <a:srgbClr val="162A41"/>
    <a:srgbClr val="2D4A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0" autoAdjust="0"/>
    <p:restoredTop sz="94660"/>
  </p:normalViewPr>
  <p:slideViewPr>
    <p:cSldViewPr snapToGrid="0">
      <p:cViewPr varScale="1">
        <p:scale>
          <a:sx n="94" d="100"/>
          <a:sy n="94" d="100"/>
        </p:scale>
        <p:origin x="56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829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384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161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57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175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117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9372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519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200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842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069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1CD4E-E855-4839-933D-28196E2DC305}" type="datetimeFigureOut">
              <a:rPr lang="zh-CN" altLang="en-US" smtClean="0"/>
              <a:t>2024/2/12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5F79FD-E64A-4928-883D-136EE7C0EA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490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>
                <a:latin typeface="Arial Black" panose="020B0A04020102020204" pitchFamily="34" charset="0"/>
              </a:rPr>
              <a:t>DST-GPT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59840" y="3608811"/>
            <a:ext cx="10043160" cy="1655762"/>
          </a:xfrm>
        </p:spPr>
        <p:txBody>
          <a:bodyPr/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Chatting with your own </a:t>
            </a:r>
            <a:r>
              <a:rPr lang="en-US" altLang="zh-CN" b="1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Starve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&amp; </a:t>
            </a:r>
            <a:r>
              <a:rPr lang="en-US" altLang="zh-CN" b="1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Starve Together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Expert!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44"/>
          <a:stretch/>
        </p:blipFill>
        <p:spPr>
          <a:xfrm>
            <a:off x="4379021" y="3845977"/>
            <a:ext cx="3164450" cy="2371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5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41659" y="0"/>
            <a:ext cx="10958811" cy="818144"/>
            <a:chOff x="2904068" y="0"/>
            <a:chExt cx="9296401" cy="635001"/>
          </a:xfrm>
        </p:grpSpPr>
        <p:sp>
          <p:nvSpPr>
            <p:cNvPr id="6" name="矩形 5"/>
            <p:cNvSpPr/>
            <p:nvPr/>
          </p:nvSpPr>
          <p:spPr>
            <a:xfrm>
              <a:off x="2904068" y="1"/>
              <a:ext cx="9287932" cy="635000"/>
            </a:xfrm>
            <a:prstGeom prst="rect">
              <a:avLst/>
            </a:prstGeom>
            <a:solidFill>
              <a:srgbClr val="FDC6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8195736" y="0"/>
              <a:ext cx="1947333" cy="635001"/>
            </a:xfrm>
            <a:prstGeom prst="rect">
              <a:avLst/>
            </a:prstGeom>
            <a:solidFill>
              <a:srgbClr val="F6B5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0143069" y="0"/>
              <a:ext cx="982133" cy="635001"/>
            </a:xfrm>
            <a:prstGeom prst="rect">
              <a:avLst/>
            </a:prstGeom>
            <a:solidFill>
              <a:srgbClr val="F18E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125202" y="0"/>
              <a:ext cx="719667" cy="635001"/>
            </a:xfrm>
            <a:prstGeom prst="rect">
              <a:avLst/>
            </a:prstGeom>
            <a:solidFill>
              <a:srgbClr val="EF6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1844869" y="0"/>
              <a:ext cx="355600" cy="635001"/>
            </a:xfrm>
            <a:prstGeom prst="rect">
              <a:avLst/>
            </a:prstGeom>
            <a:solidFill>
              <a:srgbClr val="5656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349429" y="48703"/>
            <a:ext cx="51115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5. Demonstrations</a:t>
            </a:r>
            <a:endParaRPr lang="zh-CN" altLang="en-US" sz="4000" dirty="0"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内容占位符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" y="-115507"/>
            <a:ext cx="1074540" cy="107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38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41659" y="0"/>
            <a:ext cx="10958811" cy="818144"/>
            <a:chOff x="2904068" y="0"/>
            <a:chExt cx="9296401" cy="635001"/>
          </a:xfrm>
        </p:grpSpPr>
        <p:sp>
          <p:nvSpPr>
            <p:cNvPr id="6" name="矩形 5"/>
            <p:cNvSpPr/>
            <p:nvPr/>
          </p:nvSpPr>
          <p:spPr>
            <a:xfrm>
              <a:off x="2904068" y="1"/>
              <a:ext cx="9287932" cy="635000"/>
            </a:xfrm>
            <a:prstGeom prst="rect">
              <a:avLst/>
            </a:prstGeom>
            <a:solidFill>
              <a:srgbClr val="FDC6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8195736" y="0"/>
              <a:ext cx="1947333" cy="635001"/>
            </a:xfrm>
            <a:prstGeom prst="rect">
              <a:avLst/>
            </a:prstGeom>
            <a:solidFill>
              <a:srgbClr val="F6B5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0143069" y="0"/>
              <a:ext cx="982133" cy="635001"/>
            </a:xfrm>
            <a:prstGeom prst="rect">
              <a:avLst/>
            </a:prstGeom>
            <a:solidFill>
              <a:srgbClr val="F18E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125202" y="0"/>
              <a:ext cx="719667" cy="635001"/>
            </a:xfrm>
            <a:prstGeom prst="rect">
              <a:avLst/>
            </a:prstGeom>
            <a:solidFill>
              <a:srgbClr val="EF6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1844869" y="0"/>
              <a:ext cx="355600" cy="635001"/>
            </a:xfrm>
            <a:prstGeom prst="rect">
              <a:avLst/>
            </a:prstGeom>
            <a:solidFill>
              <a:srgbClr val="5656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349429" y="48703"/>
            <a:ext cx="51115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6. Future Work</a:t>
            </a:r>
            <a:endParaRPr lang="zh-CN" altLang="en-US" sz="4000" dirty="0"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内容占位符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" y="-115507"/>
            <a:ext cx="1074540" cy="107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98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Zhao, Wayne Xin, et al. "A survey of large language models." </a:t>
            </a:r>
            <a:r>
              <a:rPr lang="en-US" altLang="zh-CN" i="1" dirty="0" err="1"/>
              <a:t>arXiv</a:t>
            </a:r>
            <a:r>
              <a:rPr lang="en-US" altLang="zh-CN" i="1" dirty="0"/>
              <a:t> preprint arXiv:2303.18223</a:t>
            </a:r>
            <a:r>
              <a:rPr lang="en-US" altLang="zh-CN" dirty="0"/>
              <a:t> (2023).</a:t>
            </a:r>
          </a:p>
          <a:p>
            <a:r>
              <a:rPr lang="en-US" altLang="zh-CN" dirty="0" err="1"/>
              <a:t>Ovadia</a:t>
            </a:r>
            <a:r>
              <a:rPr lang="en-US" altLang="zh-CN" dirty="0"/>
              <a:t>, </a:t>
            </a:r>
            <a:r>
              <a:rPr lang="en-US" altLang="zh-CN" dirty="0" err="1"/>
              <a:t>Oded</a:t>
            </a:r>
            <a:r>
              <a:rPr lang="en-US" altLang="zh-CN" dirty="0"/>
              <a:t>, et al. "Fine-tuning or retrieval? comparing knowledge injection in </a:t>
            </a:r>
            <a:r>
              <a:rPr lang="en-US" altLang="zh-CN" dirty="0" err="1"/>
              <a:t>llms</a:t>
            </a:r>
            <a:r>
              <a:rPr lang="en-US" altLang="zh-CN" dirty="0"/>
              <a:t>." </a:t>
            </a:r>
            <a:r>
              <a:rPr lang="en-US" altLang="zh-CN" i="1" dirty="0" err="1"/>
              <a:t>arXiv</a:t>
            </a:r>
            <a:r>
              <a:rPr lang="en-US" altLang="zh-CN" i="1" dirty="0"/>
              <a:t> preprint arXiv:2312.05934</a:t>
            </a:r>
            <a:r>
              <a:rPr lang="en-US" altLang="zh-CN" dirty="0"/>
              <a:t> (2023).</a:t>
            </a:r>
          </a:p>
          <a:p>
            <a:r>
              <a:rPr lang="en-US" altLang="zh-CN" dirty="0"/>
              <a:t>Gao, </a:t>
            </a:r>
            <a:r>
              <a:rPr lang="en-US" altLang="zh-CN" dirty="0" err="1"/>
              <a:t>Yunfan</a:t>
            </a:r>
            <a:r>
              <a:rPr lang="en-US" altLang="zh-CN" dirty="0"/>
              <a:t>, et al. "Retrieval-augmented generation for large language models: A survey." </a:t>
            </a:r>
            <a:r>
              <a:rPr lang="en-US" altLang="zh-CN" i="1" dirty="0" err="1"/>
              <a:t>arXiv</a:t>
            </a:r>
            <a:r>
              <a:rPr lang="en-US" altLang="zh-CN" i="1" dirty="0"/>
              <a:t> preprint arXiv:2312.10997</a:t>
            </a:r>
            <a:r>
              <a:rPr lang="en-US" altLang="zh-CN" dirty="0"/>
              <a:t> (2023).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571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4550589" y="-152400"/>
            <a:ext cx="12270050" cy="7800624"/>
            <a:chOff x="-4415122" y="59688"/>
            <a:chExt cx="12270050" cy="7800624"/>
          </a:xfrm>
        </p:grpSpPr>
        <p:sp>
          <p:nvSpPr>
            <p:cNvPr id="12" name="空心弧 11"/>
            <p:cNvSpPr/>
            <p:nvPr/>
          </p:nvSpPr>
          <p:spPr>
            <a:xfrm>
              <a:off x="-4415122" y="59688"/>
              <a:ext cx="7800624" cy="7800624"/>
            </a:xfrm>
            <a:prstGeom prst="blockArc">
              <a:avLst>
                <a:gd name="adj1" fmla="val 18900000"/>
                <a:gd name="adj2" fmla="val 2700000"/>
                <a:gd name="adj3" fmla="val 277"/>
              </a:avLst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任意多边形 12"/>
            <p:cNvSpPr/>
            <p:nvPr/>
          </p:nvSpPr>
          <p:spPr>
            <a:xfrm>
              <a:off x="2540191" y="1325486"/>
              <a:ext cx="3792876" cy="526740"/>
            </a:xfrm>
            <a:custGeom>
              <a:avLst/>
              <a:gdLst>
                <a:gd name="connsiteX0" fmla="*/ 0 w 8770101"/>
                <a:gd name="connsiteY0" fmla="*/ 0 h 526740"/>
                <a:gd name="connsiteX1" fmla="*/ 8770101 w 8770101"/>
                <a:gd name="connsiteY1" fmla="*/ 0 h 526740"/>
                <a:gd name="connsiteX2" fmla="*/ 8770101 w 8770101"/>
                <a:gd name="connsiteY2" fmla="*/ 526740 h 526740"/>
                <a:gd name="connsiteX3" fmla="*/ 0 w 8770101"/>
                <a:gd name="connsiteY3" fmla="*/ 526740 h 526740"/>
                <a:gd name="connsiteX4" fmla="*/ 0 w 8770101"/>
                <a:gd name="connsiteY4" fmla="*/ 0 h 52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70101" h="526740">
                  <a:moveTo>
                    <a:pt x="0" y="0"/>
                  </a:moveTo>
                  <a:lnTo>
                    <a:pt x="8770101" y="0"/>
                  </a:lnTo>
                  <a:lnTo>
                    <a:pt x="8770101" y="526740"/>
                  </a:lnTo>
                  <a:lnTo>
                    <a:pt x="0" y="52674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18100" tIns="81280" rIns="81280" bIns="81280" numCol="1" spcCol="1270" anchor="t" anchorCtr="0">
              <a:noAutofit/>
            </a:bodyPr>
            <a:lstStyle/>
            <a:p>
              <a:pPr lvl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200" kern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1. Introduction</a:t>
              </a:r>
              <a:endParaRPr lang="zh-CN" altLang="en-US" sz="32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lvl="1" indent="-28575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3200" kern="1200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2210977" y="1259643"/>
              <a:ext cx="658425" cy="65842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style>
            <a:lnRef idx="1">
              <a:scrgbClr r="0" g="0" b="0"/>
            </a:lnRef>
            <a:fillRef idx="2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任意多边形 14"/>
            <p:cNvSpPr/>
            <p:nvPr/>
          </p:nvSpPr>
          <p:spPr>
            <a:xfrm>
              <a:off x="3017199" y="2116060"/>
              <a:ext cx="4837729" cy="526740"/>
            </a:xfrm>
            <a:custGeom>
              <a:avLst/>
              <a:gdLst>
                <a:gd name="connsiteX0" fmla="*/ 0 w 8293090"/>
                <a:gd name="connsiteY0" fmla="*/ 0 h 526740"/>
                <a:gd name="connsiteX1" fmla="*/ 8293090 w 8293090"/>
                <a:gd name="connsiteY1" fmla="*/ 0 h 526740"/>
                <a:gd name="connsiteX2" fmla="*/ 8293090 w 8293090"/>
                <a:gd name="connsiteY2" fmla="*/ 526740 h 526740"/>
                <a:gd name="connsiteX3" fmla="*/ 0 w 8293090"/>
                <a:gd name="connsiteY3" fmla="*/ 526740 h 526740"/>
                <a:gd name="connsiteX4" fmla="*/ 0 w 8293090"/>
                <a:gd name="connsiteY4" fmla="*/ 0 h 52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93090" h="526740">
                  <a:moveTo>
                    <a:pt x="0" y="0"/>
                  </a:moveTo>
                  <a:lnTo>
                    <a:pt x="8293090" y="0"/>
                  </a:lnTo>
                  <a:lnTo>
                    <a:pt x="8293090" y="526740"/>
                  </a:lnTo>
                  <a:lnTo>
                    <a:pt x="0" y="52674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18100" tIns="81280" rIns="81280" bIns="81280" numCol="1" spcCol="1270" anchor="ctr" anchorCtr="0">
              <a:noAutofit/>
            </a:bodyPr>
            <a:lstStyle/>
            <a:p>
              <a:pPr lvl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200" kern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2. </a:t>
              </a:r>
              <a:r>
                <a:rPr lang="en-US" altLang="zh-CN" sz="3200" kern="1200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Overiew</a:t>
              </a:r>
              <a:r>
                <a:rPr lang="en-US" altLang="zh-CN" sz="3200" kern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of DST-GPT</a:t>
              </a:r>
              <a:endParaRPr lang="zh-CN" altLang="en-US" sz="32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2687988" y="2050218"/>
              <a:ext cx="658425" cy="658425"/>
            </a:xfrm>
            <a:prstGeom prst="ellipse">
              <a:avLst/>
            </a:prstGeom>
            <a:solidFill>
              <a:srgbClr val="FDC63C"/>
            </a:solidFill>
            <a:ln>
              <a:solidFill>
                <a:schemeClr val="bg1"/>
              </a:solidFill>
            </a:ln>
          </p:spPr>
          <p:style>
            <a:lnRef idx="1">
              <a:scrgbClr r="0" g="0" b="0"/>
            </a:lnRef>
            <a:fillRef idx="2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任意多边形 16"/>
            <p:cNvSpPr/>
            <p:nvPr/>
          </p:nvSpPr>
          <p:spPr>
            <a:xfrm>
              <a:off x="3278599" y="2906055"/>
              <a:ext cx="4576329" cy="526740"/>
            </a:xfrm>
            <a:custGeom>
              <a:avLst/>
              <a:gdLst>
                <a:gd name="connsiteX0" fmla="*/ 0 w 8031690"/>
                <a:gd name="connsiteY0" fmla="*/ 0 h 526740"/>
                <a:gd name="connsiteX1" fmla="*/ 8031690 w 8031690"/>
                <a:gd name="connsiteY1" fmla="*/ 0 h 526740"/>
                <a:gd name="connsiteX2" fmla="*/ 8031690 w 8031690"/>
                <a:gd name="connsiteY2" fmla="*/ 526740 h 526740"/>
                <a:gd name="connsiteX3" fmla="*/ 0 w 8031690"/>
                <a:gd name="connsiteY3" fmla="*/ 526740 h 526740"/>
                <a:gd name="connsiteX4" fmla="*/ 0 w 8031690"/>
                <a:gd name="connsiteY4" fmla="*/ 0 h 52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1690" h="526740">
                  <a:moveTo>
                    <a:pt x="0" y="0"/>
                  </a:moveTo>
                  <a:lnTo>
                    <a:pt x="8031690" y="0"/>
                  </a:lnTo>
                  <a:lnTo>
                    <a:pt x="8031690" y="526740"/>
                  </a:lnTo>
                  <a:lnTo>
                    <a:pt x="0" y="52674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18100" tIns="81280" rIns="81280" bIns="81280" numCol="1" spcCol="1270" anchor="ctr" anchorCtr="0">
              <a:noAutofit/>
            </a:bodyPr>
            <a:lstStyle/>
            <a:p>
              <a:pPr lvl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200" kern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3. Data Preparation</a:t>
              </a:r>
              <a:endParaRPr lang="zh-CN" altLang="en-US" sz="32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2949387" y="2840212"/>
              <a:ext cx="658425" cy="658425"/>
            </a:xfrm>
            <a:prstGeom prst="ellipse">
              <a:avLst/>
            </a:prstGeom>
            <a:solidFill>
              <a:srgbClr val="F6B54C"/>
            </a:solidFill>
            <a:ln>
              <a:solidFill>
                <a:schemeClr val="bg1"/>
              </a:solidFill>
            </a:ln>
          </p:spPr>
          <p:style>
            <a:lnRef idx="1">
              <a:scrgbClr r="0" g="0" b="0"/>
            </a:lnRef>
            <a:fillRef idx="2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任意多边形 18"/>
            <p:cNvSpPr/>
            <p:nvPr/>
          </p:nvSpPr>
          <p:spPr>
            <a:xfrm>
              <a:off x="3362062" y="3696629"/>
              <a:ext cx="3834605" cy="526740"/>
            </a:xfrm>
            <a:custGeom>
              <a:avLst/>
              <a:gdLst>
                <a:gd name="connsiteX0" fmla="*/ 0 w 7948228"/>
                <a:gd name="connsiteY0" fmla="*/ 0 h 526740"/>
                <a:gd name="connsiteX1" fmla="*/ 7948228 w 7948228"/>
                <a:gd name="connsiteY1" fmla="*/ 0 h 526740"/>
                <a:gd name="connsiteX2" fmla="*/ 7948228 w 7948228"/>
                <a:gd name="connsiteY2" fmla="*/ 526740 h 526740"/>
                <a:gd name="connsiteX3" fmla="*/ 0 w 7948228"/>
                <a:gd name="connsiteY3" fmla="*/ 526740 h 526740"/>
                <a:gd name="connsiteX4" fmla="*/ 0 w 7948228"/>
                <a:gd name="connsiteY4" fmla="*/ 0 h 52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8228" h="526740">
                  <a:moveTo>
                    <a:pt x="0" y="0"/>
                  </a:moveTo>
                  <a:lnTo>
                    <a:pt x="7948228" y="0"/>
                  </a:lnTo>
                  <a:lnTo>
                    <a:pt x="7948228" y="526740"/>
                  </a:lnTo>
                  <a:lnTo>
                    <a:pt x="0" y="52674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18100" tIns="81280" rIns="81280" bIns="81280" numCol="1" spcCol="1270" anchor="ctr" anchorCtr="0">
              <a:noAutofit/>
            </a:bodyPr>
            <a:lstStyle/>
            <a:p>
              <a:pPr lvl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200" kern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4. Framework</a:t>
              </a:r>
              <a:endParaRPr lang="zh-CN" altLang="en-US" sz="32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3032850" y="3630787"/>
              <a:ext cx="658425" cy="658425"/>
            </a:xfrm>
            <a:prstGeom prst="ellipse">
              <a:avLst/>
            </a:prstGeom>
            <a:solidFill>
              <a:srgbClr val="F18E50"/>
            </a:solidFill>
            <a:ln>
              <a:solidFill>
                <a:schemeClr val="bg1"/>
              </a:solidFill>
            </a:ln>
          </p:spPr>
          <p:style>
            <a:lnRef idx="1">
              <a:scrgbClr r="0" g="0" b="0"/>
            </a:lnRef>
            <a:fillRef idx="2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1" name="任意多边形 20"/>
            <p:cNvSpPr/>
            <p:nvPr/>
          </p:nvSpPr>
          <p:spPr>
            <a:xfrm>
              <a:off x="3278600" y="4487204"/>
              <a:ext cx="3918067" cy="526740"/>
            </a:xfrm>
            <a:custGeom>
              <a:avLst/>
              <a:gdLst>
                <a:gd name="connsiteX0" fmla="*/ 0 w 8031690"/>
                <a:gd name="connsiteY0" fmla="*/ 0 h 526740"/>
                <a:gd name="connsiteX1" fmla="*/ 8031690 w 8031690"/>
                <a:gd name="connsiteY1" fmla="*/ 0 h 526740"/>
                <a:gd name="connsiteX2" fmla="*/ 8031690 w 8031690"/>
                <a:gd name="connsiteY2" fmla="*/ 526740 h 526740"/>
                <a:gd name="connsiteX3" fmla="*/ 0 w 8031690"/>
                <a:gd name="connsiteY3" fmla="*/ 526740 h 526740"/>
                <a:gd name="connsiteX4" fmla="*/ 0 w 8031690"/>
                <a:gd name="connsiteY4" fmla="*/ 0 h 52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1690" h="526740">
                  <a:moveTo>
                    <a:pt x="0" y="0"/>
                  </a:moveTo>
                  <a:lnTo>
                    <a:pt x="8031690" y="0"/>
                  </a:lnTo>
                  <a:lnTo>
                    <a:pt x="8031690" y="526740"/>
                  </a:lnTo>
                  <a:lnTo>
                    <a:pt x="0" y="52674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18100" tIns="81280" rIns="81280" bIns="81280" numCol="1" spcCol="1270" anchor="ctr" anchorCtr="0">
              <a:noAutofit/>
            </a:bodyPr>
            <a:lstStyle/>
            <a:p>
              <a:pPr lvl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200" kern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5. Demonstrations</a:t>
              </a:r>
              <a:endParaRPr lang="zh-CN" altLang="en-US" sz="32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2949387" y="4421361"/>
              <a:ext cx="658425" cy="658425"/>
            </a:xfrm>
            <a:prstGeom prst="ellipse">
              <a:avLst/>
            </a:prstGeom>
            <a:solidFill>
              <a:srgbClr val="EF655D"/>
            </a:solidFill>
            <a:ln>
              <a:solidFill>
                <a:schemeClr val="bg1"/>
              </a:solidFill>
            </a:ln>
          </p:spPr>
          <p:style>
            <a:lnRef idx="1">
              <a:scrgbClr r="0" g="0" b="0"/>
            </a:lnRef>
            <a:fillRef idx="2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任意多边形 22"/>
            <p:cNvSpPr/>
            <p:nvPr/>
          </p:nvSpPr>
          <p:spPr>
            <a:xfrm>
              <a:off x="3017200" y="5277198"/>
              <a:ext cx="3315867" cy="526740"/>
            </a:xfrm>
            <a:custGeom>
              <a:avLst/>
              <a:gdLst>
                <a:gd name="connsiteX0" fmla="*/ 0 w 8293090"/>
                <a:gd name="connsiteY0" fmla="*/ 0 h 526740"/>
                <a:gd name="connsiteX1" fmla="*/ 8293090 w 8293090"/>
                <a:gd name="connsiteY1" fmla="*/ 0 h 526740"/>
                <a:gd name="connsiteX2" fmla="*/ 8293090 w 8293090"/>
                <a:gd name="connsiteY2" fmla="*/ 526740 h 526740"/>
                <a:gd name="connsiteX3" fmla="*/ 0 w 8293090"/>
                <a:gd name="connsiteY3" fmla="*/ 526740 h 526740"/>
                <a:gd name="connsiteX4" fmla="*/ 0 w 8293090"/>
                <a:gd name="connsiteY4" fmla="*/ 0 h 52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93090" h="526740">
                  <a:moveTo>
                    <a:pt x="0" y="0"/>
                  </a:moveTo>
                  <a:lnTo>
                    <a:pt x="8293090" y="0"/>
                  </a:lnTo>
                  <a:lnTo>
                    <a:pt x="8293090" y="526740"/>
                  </a:lnTo>
                  <a:lnTo>
                    <a:pt x="0" y="52674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18100" tIns="81280" rIns="81280" bIns="81280" numCol="1" spcCol="1270" anchor="ctr" anchorCtr="0">
              <a:noAutofit/>
            </a:bodyPr>
            <a:lstStyle/>
            <a:p>
              <a:pPr lvl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200" kern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6. Future Work</a:t>
              </a:r>
              <a:endParaRPr lang="zh-CN" altLang="en-US" sz="32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2687988" y="5211356"/>
              <a:ext cx="658425" cy="658425"/>
            </a:xfrm>
            <a:prstGeom prst="ellipse">
              <a:avLst/>
            </a:prstGeom>
            <a:solidFill>
              <a:srgbClr val="565656"/>
            </a:solidFill>
            <a:ln>
              <a:solidFill>
                <a:schemeClr val="bg1"/>
              </a:solidFill>
            </a:ln>
          </p:spPr>
          <p:style>
            <a:lnRef idx="1">
              <a:scrgbClr r="0" g="0" b="0"/>
            </a:lnRef>
            <a:fillRef idx="2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任意多边形 24"/>
            <p:cNvSpPr/>
            <p:nvPr/>
          </p:nvSpPr>
          <p:spPr>
            <a:xfrm>
              <a:off x="2540191" y="6067773"/>
              <a:ext cx="3053464" cy="526740"/>
            </a:xfrm>
            <a:custGeom>
              <a:avLst/>
              <a:gdLst>
                <a:gd name="connsiteX0" fmla="*/ 0 w 8770101"/>
                <a:gd name="connsiteY0" fmla="*/ 0 h 526740"/>
                <a:gd name="connsiteX1" fmla="*/ 8770101 w 8770101"/>
                <a:gd name="connsiteY1" fmla="*/ 0 h 526740"/>
                <a:gd name="connsiteX2" fmla="*/ 8770101 w 8770101"/>
                <a:gd name="connsiteY2" fmla="*/ 526740 h 526740"/>
                <a:gd name="connsiteX3" fmla="*/ 0 w 8770101"/>
                <a:gd name="connsiteY3" fmla="*/ 526740 h 526740"/>
                <a:gd name="connsiteX4" fmla="*/ 0 w 8770101"/>
                <a:gd name="connsiteY4" fmla="*/ 0 h 52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70101" h="526740">
                  <a:moveTo>
                    <a:pt x="0" y="0"/>
                  </a:moveTo>
                  <a:lnTo>
                    <a:pt x="8770101" y="0"/>
                  </a:lnTo>
                  <a:lnTo>
                    <a:pt x="8770101" y="526740"/>
                  </a:lnTo>
                  <a:lnTo>
                    <a:pt x="0" y="52674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2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18100" tIns="81280" rIns="81280" bIns="81280" numCol="1" spcCol="1270" anchor="ctr" anchorCtr="0">
              <a:noAutofit/>
            </a:bodyPr>
            <a:lstStyle/>
            <a:p>
              <a:pPr lvl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200" kern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References</a:t>
              </a:r>
              <a:endParaRPr lang="zh-CN" altLang="en-US" sz="32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2210977" y="6001930"/>
              <a:ext cx="658425" cy="65842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1">
              <a:scrgbClr r="0" g="0" b="0"/>
            </a:lnRef>
            <a:fillRef idx="2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28" name="标题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77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41659" y="0"/>
            <a:ext cx="10958811" cy="818144"/>
            <a:chOff x="2904068" y="0"/>
            <a:chExt cx="9296401" cy="635001"/>
          </a:xfrm>
        </p:grpSpPr>
        <p:sp>
          <p:nvSpPr>
            <p:cNvPr id="6" name="矩形 5"/>
            <p:cNvSpPr/>
            <p:nvPr/>
          </p:nvSpPr>
          <p:spPr>
            <a:xfrm>
              <a:off x="2904068" y="1"/>
              <a:ext cx="9287932" cy="635000"/>
            </a:xfrm>
            <a:prstGeom prst="rect">
              <a:avLst/>
            </a:prstGeom>
            <a:solidFill>
              <a:srgbClr val="FDC6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8195736" y="0"/>
              <a:ext cx="1947333" cy="635001"/>
            </a:xfrm>
            <a:prstGeom prst="rect">
              <a:avLst/>
            </a:prstGeom>
            <a:solidFill>
              <a:srgbClr val="F6B5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0143069" y="0"/>
              <a:ext cx="982133" cy="635001"/>
            </a:xfrm>
            <a:prstGeom prst="rect">
              <a:avLst/>
            </a:prstGeom>
            <a:solidFill>
              <a:srgbClr val="F18E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125202" y="0"/>
              <a:ext cx="719667" cy="635001"/>
            </a:xfrm>
            <a:prstGeom prst="rect">
              <a:avLst/>
            </a:prstGeom>
            <a:solidFill>
              <a:srgbClr val="EF6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1844869" y="0"/>
              <a:ext cx="355600" cy="635001"/>
            </a:xfrm>
            <a:prstGeom prst="rect">
              <a:avLst/>
            </a:prstGeom>
            <a:solidFill>
              <a:srgbClr val="5656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349429" y="48703"/>
            <a:ext cx="51115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1. Introduction</a:t>
            </a:r>
            <a:endParaRPr lang="zh-CN" altLang="en-US" sz="4000" dirty="0"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pic>
        <p:nvPicPr>
          <p:cNvPr id="14" name="内容占位符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" y="-115507"/>
            <a:ext cx="1074540" cy="1074540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985363" y="1223709"/>
            <a:ext cx="10656303" cy="1323439"/>
          </a:xfrm>
          <a:prstGeom prst="rect">
            <a:avLst/>
          </a:prstGeom>
          <a:ln w="28575">
            <a:noFill/>
            <a:prstDash val="dash"/>
          </a:ln>
        </p:spPr>
        <p:txBody>
          <a:bodyPr wrap="square">
            <a:spAutoFit/>
          </a:bodyPr>
          <a:lstStyle/>
          <a:p>
            <a:r>
              <a:rPr lang="en-US" altLang="zh-CN" sz="2000" b="1" dirty="0" smtClean="0">
                <a:latin typeface="Arial" charset="0"/>
                <a:cs typeface="Arial" charset="0"/>
              </a:rPr>
              <a:t>Tools</a:t>
            </a:r>
            <a:r>
              <a:rPr lang="en-US" altLang="zh-CN" sz="2000" dirty="0" smtClean="0">
                <a:latin typeface="Arial" charset="0"/>
                <a:cs typeface="Arial" charset="0"/>
              </a:rPr>
              <a:t> </a:t>
            </a:r>
            <a:r>
              <a:rPr lang="en-US" altLang="zh-CN" sz="2000" dirty="0">
                <a:latin typeface="Arial" charset="0"/>
                <a:cs typeface="Arial" charset="0"/>
              </a:rPr>
              <a:t>are extensions of human capabilities, aimed at enhancing productivity, efficiency, and problem-solving abilities. </a:t>
            </a:r>
            <a:r>
              <a:rPr lang="en-US" altLang="zh-CN" sz="2000" dirty="0" smtClean="0">
                <a:latin typeface="Arial" charset="0"/>
                <a:cs typeface="Arial" charset="0"/>
              </a:rPr>
              <a:t>The </a:t>
            </a:r>
            <a:r>
              <a:rPr lang="en-US" altLang="zh-CN" sz="2000" dirty="0">
                <a:latin typeface="Arial" charset="0"/>
                <a:cs typeface="Arial" charset="0"/>
              </a:rPr>
              <a:t>fundamental hallmark of humanity's eventual </a:t>
            </a:r>
            <a:r>
              <a:rPr lang="en-US" altLang="zh-CN" sz="2000" b="1" dirty="0">
                <a:latin typeface="Arial" charset="0"/>
                <a:cs typeface="Arial" charset="0"/>
              </a:rPr>
              <a:t>divergence</a:t>
            </a:r>
            <a:r>
              <a:rPr lang="en-US" altLang="zh-CN" sz="2000" dirty="0">
                <a:latin typeface="Arial" charset="0"/>
                <a:cs typeface="Arial" charset="0"/>
              </a:rPr>
              <a:t> from the animal kingdom is the creation and use of tools</a:t>
            </a:r>
            <a:r>
              <a:rPr lang="en-US" altLang="zh-CN" sz="2000" dirty="0" smtClean="0">
                <a:latin typeface="Arial" charset="0"/>
                <a:cs typeface="Arial" charset="0"/>
              </a:rPr>
              <a:t>.</a:t>
            </a:r>
          </a:p>
          <a:p>
            <a:pPr algn="r"/>
            <a:r>
              <a:rPr lang="en-US" altLang="zh-CN" sz="2000" dirty="0" smtClean="0">
                <a:latin typeface="Arial" charset="0"/>
                <a:cs typeface="Arial" charset="0"/>
              </a:rPr>
              <a:t>	——</a:t>
            </a:r>
            <a:r>
              <a:rPr lang="en-US" altLang="zh-CN" sz="2000" dirty="0">
                <a:latin typeface="Arial" charset="0"/>
                <a:cs typeface="Arial" charset="0"/>
              </a:rPr>
              <a:t>Karl Heinrich Marx</a:t>
            </a:r>
            <a:endParaRPr lang="en-US" altLang="zh-CN" sz="2000" dirty="0" smtClean="0">
              <a:latin typeface="Arial" charset="0"/>
              <a:cs typeface="Arial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955" y="2688037"/>
            <a:ext cx="11184672" cy="296699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388636" y="5538864"/>
            <a:ext cx="94403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Humans </a:t>
            </a:r>
            <a:r>
              <a:rPr lang="zh-CN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have 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always been the primary 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inventors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of tools. </a:t>
            </a:r>
            <a:endParaRPr lang="en-US" altLang="zh-CN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Can </a:t>
            </a:r>
            <a:r>
              <a:rPr lang="en-US" altLang="zh-CN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zh-CN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rtificial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zh-CN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ntelligence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zh-CN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possess the same ability to use tools as humans?</a:t>
            </a:r>
          </a:p>
        </p:txBody>
      </p:sp>
    </p:spTree>
    <p:extLst>
      <p:ext uri="{BB962C8B-B14F-4D97-AF65-F5344CB8AC3E}">
        <p14:creationId xmlns:p14="http://schemas.microsoft.com/office/powerpoint/2010/main" val="389431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41659" y="0"/>
            <a:ext cx="10958811" cy="818144"/>
            <a:chOff x="2904068" y="0"/>
            <a:chExt cx="9296401" cy="635001"/>
          </a:xfrm>
        </p:grpSpPr>
        <p:sp>
          <p:nvSpPr>
            <p:cNvPr id="6" name="矩形 5"/>
            <p:cNvSpPr/>
            <p:nvPr/>
          </p:nvSpPr>
          <p:spPr>
            <a:xfrm>
              <a:off x="2904068" y="1"/>
              <a:ext cx="9287932" cy="635000"/>
            </a:xfrm>
            <a:prstGeom prst="rect">
              <a:avLst/>
            </a:prstGeom>
            <a:solidFill>
              <a:srgbClr val="FDC6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8195736" y="0"/>
              <a:ext cx="1947333" cy="635001"/>
            </a:xfrm>
            <a:prstGeom prst="rect">
              <a:avLst/>
            </a:prstGeom>
            <a:solidFill>
              <a:srgbClr val="F6B5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0143069" y="0"/>
              <a:ext cx="982133" cy="635001"/>
            </a:xfrm>
            <a:prstGeom prst="rect">
              <a:avLst/>
            </a:prstGeom>
            <a:solidFill>
              <a:srgbClr val="F18E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125202" y="0"/>
              <a:ext cx="719667" cy="635001"/>
            </a:xfrm>
            <a:prstGeom prst="rect">
              <a:avLst/>
            </a:prstGeom>
            <a:solidFill>
              <a:srgbClr val="EF6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1844869" y="0"/>
              <a:ext cx="355600" cy="635001"/>
            </a:xfrm>
            <a:prstGeom prst="rect">
              <a:avLst/>
            </a:prstGeom>
            <a:solidFill>
              <a:srgbClr val="5656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349429" y="48703"/>
            <a:ext cx="51115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1. Introduction</a:t>
            </a:r>
            <a:endParaRPr lang="zh-CN" altLang="en-US" sz="4000" dirty="0"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pic>
        <p:nvPicPr>
          <p:cNvPr id="14" name="内容占位符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" y="-115507"/>
            <a:ext cx="1074540" cy="107454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89706" y="2268000"/>
            <a:ext cx="77835" cy="4331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48934" y="2257527"/>
            <a:ext cx="4726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Powerful Semantic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US" altLang="zh-CN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nderstanding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953802" y="2256821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altLang="zh-CN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ich World Knowledge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087242" y="2256821"/>
            <a:ext cx="39036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Strong R</a:t>
            </a:r>
            <a:r>
              <a:rPr lang="en-US" altLang="zh-CN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easoning Capabilities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107738" y="2859375"/>
            <a:ext cx="9724720" cy="3902477"/>
            <a:chOff x="1266712" y="2682759"/>
            <a:chExt cx="9724720" cy="3902477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3"/>
            <a:srcRect l="9527" r="5564"/>
            <a:stretch/>
          </p:blipFill>
          <p:spPr>
            <a:xfrm>
              <a:off x="1266712" y="2682759"/>
              <a:ext cx="9724720" cy="3752942"/>
            </a:xfrm>
            <a:prstGeom prst="rect">
              <a:avLst/>
            </a:prstGeom>
          </p:spPr>
        </p:pic>
        <p:sp>
          <p:nvSpPr>
            <p:cNvPr id="20" name="文本框 19"/>
            <p:cNvSpPr txBox="1"/>
            <p:nvPr/>
          </p:nvSpPr>
          <p:spPr>
            <a:xfrm>
              <a:off x="3990731" y="6215904"/>
              <a:ext cx="40367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latin typeface="Arial" panose="020B0604020202020204" pitchFamily="34" charset="0"/>
                  <a:cs typeface="Arial" panose="020B0604020202020204" pitchFamily="34" charset="0"/>
                </a:rPr>
                <a:t>Figure. Evolution of language models</a:t>
              </a:r>
              <a:endParaRPr lang="en-US" altLang="zh-C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4791776" y="2268000"/>
            <a:ext cx="77835" cy="4331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7928014" y="2268000"/>
            <a:ext cx="77835" cy="4331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71451" y="1337075"/>
            <a:ext cx="111573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Large 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language </a:t>
            </a:r>
            <a:r>
              <a:rPr lang="zh-CN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(LLMs)</a:t>
            </a:r>
            <a:r>
              <a:rPr lang="zh-CN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become revolutionary tools through the following capabilities:</a:t>
            </a:r>
          </a:p>
        </p:txBody>
      </p:sp>
    </p:spTree>
    <p:extLst>
      <p:ext uri="{BB962C8B-B14F-4D97-AF65-F5344CB8AC3E}">
        <p14:creationId xmlns:p14="http://schemas.microsoft.com/office/powerpoint/2010/main" val="298094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41659" y="0"/>
            <a:ext cx="10958811" cy="818144"/>
            <a:chOff x="2904068" y="0"/>
            <a:chExt cx="9296401" cy="635001"/>
          </a:xfrm>
        </p:grpSpPr>
        <p:sp>
          <p:nvSpPr>
            <p:cNvPr id="6" name="矩形 5"/>
            <p:cNvSpPr/>
            <p:nvPr/>
          </p:nvSpPr>
          <p:spPr>
            <a:xfrm>
              <a:off x="2904068" y="1"/>
              <a:ext cx="9287932" cy="635000"/>
            </a:xfrm>
            <a:prstGeom prst="rect">
              <a:avLst/>
            </a:prstGeom>
            <a:solidFill>
              <a:srgbClr val="FDC6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8195736" y="0"/>
              <a:ext cx="1947333" cy="635001"/>
            </a:xfrm>
            <a:prstGeom prst="rect">
              <a:avLst/>
            </a:prstGeom>
            <a:solidFill>
              <a:srgbClr val="F6B5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0143069" y="0"/>
              <a:ext cx="982133" cy="635001"/>
            </a:xfrm>
            <a:prstGeom prst="rect">
              <a:avLst/>
            </a:prstGeom>
            <a:solidFill>
              <a:srgbClr val="F18E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125202" y="0"/>
              <a:ext cx="719667" cy="635001"/>
            </a:xfrm>
            <a:prstGeom prst="rect">
              <a:avLst/>
            </a:prstGeom>
            <a:solidFill>
              <a:srgbClr val="EF6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1844869" y="0"/>
              <a:ext cx="355600" cy="635001"/>
            </a:xfrm>
            <a:prstGeom prst="rect">
              <a:avLst/>
            </a:prstGeom>
            <a:solidFill>
              <a:srgbClr val="5656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349429" y="48703"/>
            <a:ext cx="51115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1. Introduction</a:t>
            </a:r>
            <a:endParaRPr lang="zh-CN" altLang="en-US" sz="4000" dirty="0"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pic>
        <p:nvPicPr>
          <p:cNvPr id="14" name="内容占位符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" y="-115507"/>
            <a:ext cx="1074540" cy="107454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133964" y="906725"/>
            <a:ext cx="104233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For a </a:t>
            </a:r>
            <a:r>
              <a:rPr lang="en-US" altLang="zh-CN" sz="20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</a:t>
            </a:r>
            <a:r>
              <a:rPr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zh-CN" sz="20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tarve Together(DST)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player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game </a:t>
            </a:r>
            <a:r>
              <a:rPr lang="en-US" altLang="zh-CN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infomation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queries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are time-consuming and 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labor-intensive. It always involves of multiple direct and redirect to find final answers. 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1107739" y="1759014"/>
            <a:ext cx="9731264" cy="4378220"/>
            <a:chOff x="406401" y="1675909"/>
            <a:chExt cx="11162021" cy="4914410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45730" y="3257261"/>
              <a:ext cx="1682504" cy="1682504"/>
            </a:xfrm>
            <a:prstGeom prst="rect">
              <a:avLst/>
            </a:prstGeom>
          </p:spPr>
        </p:pic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401" y="4332149"/>
              <a:ext cx="4140199" cy="2238758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9876" y="1675909"/>
              <a:ext cx="4106724" cy="2268182"/>
            </a:xfrm>
            <a:prstGeom prst="rect">
              <a:avLst/>
            </a:prstGeom>
          </p:spPr>
        </p:pic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27364" y="4312737"/>
              <a:ext cx="4141058" cy="2277582"/>
            </a:xfrm>
            <a:prstGeom prst="rect">
              <a:avLst/>
            </a:prstGeom>
          </p:spPr>
        </p:pic>
        <p:pic>
          <p:nvPicPr>
            <p:cNvPr id="33" name="图片 3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89784" y="1675909"/>
              <a:ext cx="4178638" cy="2268182"/>
            </a:xfrm>
            <a:prstGeom prst="rect">
              <a:avLst/>
            </a:prstGeom>
          </p:spPr>
        </p:pic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00834" y="5753729"/>
              <a:ext cx="639560" cy="639560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97448" y="1756850"/>
              <a:ext cx="551848" cy="551848"/>
            </a:xfrm>
            <a:prstGeom prst="rect">
              <a:avLst/>
            </a:prstGeom>
          </p:spPr>
        </p:pic>
        <p:sp>
          <p:nvSpPr>
            <p:cNvPr id="36" name="上箭头 35"/>
            <p:cNvSpPr/>
            <p:nvPr/>
          </p:nvSpPr>
          <p:spPr>
            <a:xfrm>
              <a:off x="5749669" y="2439481"/>
              <a:ext cx="474626" cy="589375"/>
            </a:xfrm>
            <a:prstGeom prst="upArrow">
              <a:avLst/>
            </a:prstGeom>
            <a:solidFill>
              <a:srgbClr val="FDC63C"/>
            </a:solidFill>
            <a:ln>
              <a:solidFill>
                <a:schemeClr val="bg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上箭头 36"/>
            <p:cNvSpPr/>
            <p:nvPr/>
          </p:nvSpPr>
          <p:spPr>
            <a:xfrm rot="10800000">
              <a:off x="5774670" y="5052059"/>
              <a:ext cx="474626" cy="589375"/>
            </a:xfrm>
            <a:prstGeom prst="upArrow">
              <a:avLst/>
            </a:prstGeom>
            <a:solidFill>
              <a:srgbClr val="FDC63C"/>
            </a:solidFill>
            <a:ln>
              <a:solidFill>
                <a:schemeClr val="bg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上箭头 37"/>
            <p:cNvSpPr/>
            <p:nvPr/>
          </p:nvSpPr>
          <p:spPr>
            <a:xfrm rot="5400000">
              <a:off x="6467766" y="1776698"/>
              <a:ext cx="474626" cy="589375"/>
            </a:xfrm>
            <a:prstGeom prst="upArrow">
              <a:avLst/>
            </a:prstGeom>
            <a:solidFill>
              <a:srgbClr val="F18E50"/>
            </a:solidFill>
            <a:ln>
              <a:solidFill>
                <a:schemeClr val="bg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上箭头 39"/>
            <p:cNvSpPr/>
            <p:nvPr/>
          </p:nvSpPr>
          <p:spPr>
            <a:xfrm rot="16200000">
              <a:off x="4947521" y="1776697"/>
              <a:ext cx="474626" cy="589375"/>
            </a:xfrm>
            <a:prstGeom prst="upArrow">
              <a:avLst/>
            </a:prstGeom>
            <a:solidFill>
              <a:srgbClr val="F18E50"/>
            </a:solidFill>
            <a:ln>
              <a:solidFill>
                <a:schemeClr val="bg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上箭头 40"/>
            <p:cNvSpPr/>
            <p:nvPr/>
          </p:nvSpPr>
          <p:spPr>
            <a:xfrm rot="5400000">
              <a:off x="6467766" y="5830954"/>
              <a:ext cx="474626" cy="589375"/>
            </a:xfrm>
            <a:prstGeom prst="upArrow">
              <a:avLst/>
            </a:prstGeom>
            <a:solidFill>
              <a:srgbClr val="F18E50"/>
            </a:solidFill>
            <a:ln>
              <a:solidFill>
                <a:schemeClr val="bg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上箭头 41"/>
            <p:cNvSpPr/>
            <p:nvPr/>
          </p:nvSpPr>
          <p:spPr>
            <a:xfrm rot="16200000">
              <a:off x="4947521" y="5830952"/>
              <a:ext cx="474626" cy="589375"/>
            </a:xfrm>
            <a:prstGeom prst="upArrow">
              <a:avLst/>
            </a:prstGeom>
            <a:solidFill>
              <a:srgbClr val="F18E50"/>
            </a:solidFill>
            <a:ln>
              <a:solidFill>
                <a:schemeClr val="bg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3409162" y="6219982"/>
            <a:ext cx="5624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Figure. Pipeline of game-</a:t>
            </a:r>
            <a:r>
              <a:rPr lang="en-US" altLang="zh-CN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realted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information search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133964" y="5403181"/>
            <a:ext cx="369190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Wiki Fandom</a:t>
            </a:r>
            <a:endParaRPr lang="zh-CN" altLang="en-US" sz="4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760592" y="1720873"/>
            <a:ext cx="239982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400" b="1" dirty="0" err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endParaRPr lang="zh-CN" altLang="en-US" sz="4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547591" y="5305776"/>
            <a:ext cx="313258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400" b="1" dirty="0" err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Klei</a:t>
            </a:r>
            <a:r>
              <a:rPr lang="en-US" altLang="zh-CN" sz="4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Forum</a:t>
            </a:r>
            <a:endParaRPr lang="zh-CN" altLang="en-US" sz="4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8143909" y="1746175"/>
            <a:ext cx="193995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400" b="1" cap="none" spc="0" dirty="0" err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Reddit</a:t>
            </a:r>
            <a:endParaRPr lang="zh-CN" altLang="en-US" sz="4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00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41659" y="0"/>
            <a:ext cx="10958811" cy="818144"/>
            <a:chOff x="2904068" y="0"/>
            <a:chExt cx="9296401" cy="635001"/>
          </a:xfrm>
        </p:grpSpPr>
        <p:sp>
          <p:nvSpPr>
            <p:cNvPr id="6" name="矩形 5"/>
            <p:cNvSpPr/>
            <p:nvPr/>
          </p:nvSpPr>
          <p:spPr>
            <a:xfrm>
              <a:off x="2904068" y="1"/>
              <a:ext cx="9287932" cy="635000"/>
            </a:xfrm>
            <a:prstGeom prst="rect">
              <a:avLst/>
            </a:prstGeom>
            <a:solidFill>
              <a:srgbClr val="FDC6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8195736" y="0"/>
              <a:ext cx="1947333" cy="635001"/>
            </a:xfrm>
            <a:prstGeom prst="rect">
              <a:avLst/>
            </a:prstGeom>
            <a:solidFill>
              <a:srgbClr val="F6B5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0143069" y="0"/>
              <a:ext cx="982133" cy="635001"/>
            </a:xfrm>
            <a:prstGeom prst="rect">
              <a:avLst/>
            </a:prstGeom>
            <a:solidFill>
              <a:srgbClr val="F18E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125202" y="0"/>
              <a:ext cx="719667" cy="635001"/>
            </a:xfrm>
            <a:prstGeom prst="rect">
              <a:avLst/>
            </a:prstGeom>
            <a:solidFill>
              <a:srgbClr val="EF6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1844869" y="0"/>
              <a:ext cx="355600" cy="635001"/>
            </a:xfrm>
            <a:prstGeom prst="rect">
              <a:avLst/>
            </a:prstGeom>
            <a:solidFill>
              <a:srgbClr val="5656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349429" y="48703"/>
            <a:ext cx="51115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1. Introduction</a:t>
            </a:r>
            <a:endParaRPr lang="zh-CN" altLang="en-US" sz="4000" dirty="0"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pic>
        <p:nvPicPr>
          <p:cNvPr id="14" name="内容占位符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" y="-115507"/>
            <a:ext cx="1074540" cy="107454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107738" y="1048475"/>
            <a:ext cx="99535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Here, we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introduce </a:t>
            </a:r>
            <a:r>
              <a:rPr lang="en-US" altLang="zh-CN" sz="2000" b="1" smtClean="0">
                <a:latin typeface="Arial" panose="020B0604020202020204" pitchFamily="34" charset="0"/>
                <a:cs typeface="Arial" panose="020B0604020202020204" pitchFamily="34" charset="0"/>
              </a:rPr>
              <a:t>DST-GPT</a:t>
            </a:r>
            <a:r>
              <a:rPr lang="en-US" altLang="zh-CN" sz="200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2000" smtClean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altLang="zh-CN" sz="2000" dirty="0" err="1">
                <a:latin typeface="Arial" panose="020B0604020202020204" pitchFamily="34" charset="0"/>
                <a:cs typeface="Arial" panose="020B0604020202020204" pitchFamily="34" charset="0"/>
              </a:rPr>
              <a:t>chatrobot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based on open-source language models, which focuses on answering questions for both Don't Starve and Don't Starve Together.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50335" y="2198359"/>
            <a:ext cx="5601732" cy="3873972"/>
            <a:chOff x="308001" y="1883106"/>
            <a:chExt cx="6248398" cy="41811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001" y="1883106"/>
              <a:ext cx="6248398" cy="3655758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1339996" y="5665609"/>
              <a:ext cx="3853967" cy="398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latin typeface="Arial" panose="020B0604020202020204" pitchFamily="34" charset="0"/>
                  <a:cs typeface="Arial" panose="020B0604020202020204" pitchFamily="34" charset="0"/>
                </a:rPr>
                <a:t>Figure. Chatting with DST-GPT</a:t>
              </a:r>
              <a:endParaRPr lang="en-US" altLang="zh-C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971995" y="3480680"/>
            <a:ext cx="1507604" cy="820387"/>
            <a:chOff x="6004606" y="3480680"/>
            <a:chExt cx="1507604" cy="820387"/>
          </a:xfrm>
        </p:grpSpPr>
        <p:grpSp>
          <p:nvGrpSpPr>
            <p:cNvPr id="18" name="组合 17"/>
            <p:cNvGrpSpPr/>
            <p:nvPr/>
          </p:nvGrpSpPr>
          <p:grpSpPr>
            <a:xfrm>
              <a:off x="6290443" y="3891962"/>
              <a:ext cx="935930" cy="409105"/>
              <a:chOff x="6197600" y="3889257"/>
              <a:chExt cx="935930" cy="409105"/>
            </a:xfrm>
          </p:grpSpPr>
          <p:sp>
            <p:nvSpPr>
              <p:cNvPr id="17" name="燕尾形 16"/>
              <p:cNvSpPr/>
              <p:nvPr/>
            </p:nvSpPr>
            <p:spPr>
              <a:xfrm>
                <a:off x="6197600" y="3891962"/>
                <a:ext cx="187186" cy="406400"/>
              </a:xfrm>
              <a:prstGeom prst="chevron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燕尾形 18"/>
              <p:cNvSpPr/>
              <p:nvPr/>
            </p:nvSpPr>
            <p:spPr>
              <a:xfrm>
                <a:off x="6384786" y="3891962"/>
                <a:ext cx="187186" cy="406400"/>
              </a:xfrm>
              <a:prstGeom prst="chevron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燕尾形 19"/>
              <p:cNvSpPr/>
              <p:nvPr/>
            </p:nvSpPr>
            <p:spPr>
              <a:xfrm>
                <a:off x="6571972" y="3889257"/>
                <a:ext cx="187186" cy="406400"/>
              </a:xfrm>
              <a:prstGeom prst="chevron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燕尾形 20"/>
              <p:cNvSpPr/>
              <p:nvPr/>
            </p:nvSpPr>
            <p:spPr>
              <a:xfrm>
                <a:off x="6759158" y="3889257"/>
                <a:ext cx="187186" cy="406400"/>
              </a:xfrm>
              <a:prstGeom prst="chevron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燕尾形 21"/>
              <p:cNvSpPr/>
              <p:nvPr/>
            </p:nvSpPr>
            <p:spPr>
              <a:xfrm>
                <a:off x="6946344" y="3889257"/>
                <a:ext cx="187186" cy="406400"/>
              </a:xfrm>
              <a:prstGeom prst="chevron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6004606" y="3480680"/>
              <a:ext cx="15076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3A</a:t>
              </a:r>
              <a:r>
                <a:rPr lang="en-US" altLang="zh-CN" sz="20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Solution</a:t>
              </a:r>
              <a:endParaRPr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7459670" y="3480680"/>
            <a:ext cx="4213013" cy="830997"/>
          </a:xfrm>
          <a:prstGeom prst="rect">
            <a:avLst/>
          </a:prstGeom>
          <a:solidFill>
            <a:srgbClr val="565656"/>
          </a:solidFill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Accurate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 based on solid knowledge database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459671" y="2304802"/>
            <a:ext cx="4213013" cy="830997"/>
          </a:xfrm>
          <a:prstGeom prst="rect">
            <a:avLst/>
          </a:prstGeom>
          <a:solidFill>
            <a:srgbClr val="565656"/>
          </a:solidFill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chat robot 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always available and polite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459669" y="4656558"/>
            <a:ext cx="4213013" cy="830997"/>
          </a:xfrm>
          <a:prstGeom prst="rect">
            <a:avLst/>
          </a:prstGeom>
          <a:solidFill>
            <a:srgbClr val="565656"/>
          </a:solidFill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Acquire</a:t>
            </a:r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direct response to the 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inquiry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228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内容占位符 11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" y="-115507"/>
            <a:ext cx="1074540" cy="1074540"/>
          </a:xfrm>
        </p:spPr>
      </p:pic>
      <p:grpSp>
        <p:nvGrpSpPr>
          <p:cNvPr id="5" name="组合 4"/>
          <p:cNvGrpSpPr/>
          <p:nvPr/>
        </p:nvGrpSpPr>
        <p:grpSpPr>
          <a:xfrm>
            <a:off x="1241659" y="0"/>
            <a:ext cx="10958811" cy="818144"/>
            <a:chOff x="2904068" y="0"/>
            <a:chExt cx="9296401" cy="635001"/>
          </a:xfrm>
        </p:grpSpPr>
        <p:sp>
          <p:nvSpPr>
            <p:cNvPr id="6" name="矩形 5"/>
            <p:cNvSpPr/>
            <p:nvPr/>
          </p:nvSpPr>
          <p:spPr>
            <a:xfrm>
              <a:off x="2904068" y="1"/>
              <a:ext cx="9287932" cy="635000"/>
            </a:xfrm>
            <a:prstGeom prst="rect">
              <a:avLst/>
            </a:prstGeom>
            <a:solidFill>
              <a:srgbClr val="FDC6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8195736" y="0"/>
              <a:ext cx="1947333" cy="635001"/>
            </a:xfrm>
            <a:prstGeom prst="rect">
              <a:avLst/>
            </a:prstGeom>
            <a:solidFill>
              <a:srgbClr val="F6B5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0143069" y="0"/>
              <a:ext cx="982133" cy="635001"/>
            </a:xfrm>
            <a:prstGeom prst="rect">
              <a:avLst/>
            </a:prstGeom>
            <a:solidFill>
              <a:srgbClr val="F18E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125202" y="0"/>
              <a:ext cx="719667" cy="635001"/>
            </a:xfrm>
            <a:prstGeom prst="rect">
              <a:avLst/>
            </a:prstGeom>
            <a:solidFill>
              <a:srgbClr val="EF6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1844869" y="0"/>
              <a:ext cx="355600" cy="635001"/>
            </a:xfrm>
            <a:prstGeom prst="rect">
              <a:avLst/>
            </a:prstGeom>
            <a:solidFill>
              <a:srgbClr val="5656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349429" y="48703"/>
            <a:ext cx="6408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2. Overview of DST-GPT</a:t>
            </a:r>
            <a:endParaRPr lang="zh-CN" altLang="en-US" sz="4000" dirty="0"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68440" y="1679613"/>
            <a:ext cx="6949976" cy="4654283"/>
            <a:chOff x="2661383" y="1073221"/>
            <a:chExt cx="6949976" cy="4654283"/>
          </a:xfrm>
        </p:grpSpPr>
        <p:pic>
          <p:nvPicPr>
            <p:cNvPr id="13" name="内容占位符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1383" y="1073221"/>
              <a:ext cx="6949976" cy="4211050"/>
            </a:xfrm>
            <a:prstGeom prst="rect">
              <a:avLst/>
            </a:prstGeom>
          </p:spPr>
        </p:pic>
        <p:sp>
          <p:nvSpPr>
            <p:cNvPr id="2" name="文本框 1"/>
            <p:cNvSpPr txBox="1"/>
            <p:nvPr/>
          </p:nvSpPr>
          <p:spPr>
            <a:xfrm>
              <a:off x="3600681" y="5358172"/>
              <a:ext cx="51237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latin typeface="Arial" panose="020B0604020202020204" pitchFamily="34" charset="0"/>
                  <a:cs typeface="Arial" panose="020B0604020202020204" pitchFamily="34" charset="0"/>
                </a:rPr>
                <a:t>Figure. An overview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of constructing </a:t>
              </a:r>
              <a:r>
                <a:rPr lang="en-US" altLang="zh-CN" dirty="0" smtClean="0">
                  <a:latin typeface="Arial" panose="020B0604020202020204" pitchFamily="34" charset="0"/>
                  <a:cs typeface="Arial" panose="020B0604020202020204" pitchFamily="34" charset="0"/>
                </a:rPr>
                <a:t>DST-GPT</a:t>
              </a:r>
              <a:endParaRPr lang="en-US" altLang="zh-C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7227941" y="2284728"/>
            <a:ext cx="4972529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BeautifulSoup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: Webpages Crawler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LangChain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: LLMs Framework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OpenAI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: LLMs Core Modules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Chroma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zh-CN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Vectorstores</a:t>
            </a:r>
            <a:endParaRPr lang="en-US" altLang="zh-CN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Pyqt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Graphic 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User I</a:t>
            </a:r>
            <a:r>
              <a:rPr lang="zh-CN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nterface</a:t>
            </a:r>
            <a:endParaRPr lang="en-US" altLang="zh-CN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Asyncio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zh-CN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Asynchronous 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Calling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Huggingface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: Deployment</a:t>
            </a:r>
          </a:p>
        </p:txBody>
      </p:sp>
    </p:spTree>
    <p:extLst>
      <p:ext uri="{BB962C8B-B14F-4D97-AF65-F5344CB8AC3E}">
        <p14:creationId xmlns:p14="http://schemas.microsoft.com/office/powerpoint/2010/main" val="264419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41659" y="0"/>
            <a:ext cx="10958811" cy="818144"/>
            <a:chOff x="2904068" y="0"/>
            <a:chExt cx="9296401" cy="635001"/>
          </a:xfrm>
        </p:grpSpPr>
        <p:sp>
          <p:nvSpPr>
            <p:cNvPr id="6" name="矩形 5"/>
            <p:cNvSpPr/>
            <p:nvPr/>
          </p:nvSpPr>
          <p:spPr>
            <a:xfrm>
              <a:off x="2904068" y="1"/>
              <a:ext cx="9287932" cy="635000"/>
            </a:xfrm>
            <a:prstGeom prst="rect">
              <a:avLst/>
            </a:prstGeom>
            <a:solidFill>
              <a:srgbClr val="FDC6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8195736" y="0"/>
              <a:ext cx="1947333" cy="635001"/>
            </a:xfrm>
            <a:prstGeom prst="rect">
              <a:avLst/>
            </a:prstGeom>
            <a:solidFill>
              <a:srgbClr val="F6B5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0143069" y="0"/>
              <a:ext cx="982133" cy="635001"/>
            </a:xfrm>
            <a:prstGeom prst="rect">
              <a:avLst/>
            </a:prstGeom>
            <a:solidFill>
              <a:srgbClr val="F18E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125202" y="0"/>
              <a:ext cx="719667" cy="635001"/>
            </a:xfrm>
            <a:prstGeom prst="rect">
              <a:avLst/>
            </a:prstGeom>
            <a:solidFill>
              <a:srgbClr val="EF6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1844869" y="0"/>
              <a:ext cx="355600" cy="635001"/>
            </a:xfrm>
            <a:prstGeom prst="rect">
              <a:avLst/>
            </a:prstGeom>
            <a:solidFill>
              <a:srgbClr val="5656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349429" y="48703"/>
            <a:ext cx="51115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3</a:t>
            </a:r>
            <a:r>
              <a:rPr lang="en-US" altLang="zh-CN" sz="4000" dirty="0" smtClean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. Data Preparation</a:t>
            </a:r>
            <a:endParaRPr lang="zh-CN" altLang="en-US" sz="4000" dirty="0"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内容占位符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" y="-115507"/>
            <a:ext cx="1074540" cy="107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993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41659" y="0"/>
            <a:ext cx="10958811" cy="818144"/>
            <a:chOff x="2904068" y="0"/>
            <a:chExt cx="9296401" cy="635001"/>
          </a:xfrm>
        </p:grpSpPr>
        <p:sp>
          <p:nvSpPr>
            <p:cNvPr id="6" name="矩形 5"/>
            <p:cNvSpPr/>
            <p:nvPr/>
          </p:nvSpPr>
          <p:spPr>
            <a:xfrm>
              <a:off x="2904068" y="1"/>
              <a:ext cx="9287932" cy="635000"/>
            </a:xfrm>
            <a:prstGeom prst="rect">
              <a:avLst/>
            </a:prstGeom>
            <a:solidFill>
              <a:srgbClr val="FDC6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8195736" y="0"/>
              <a:ext cx="1947333" cy="635001"/>
            </a:xfrm>
            <a:prstGeom prst="rect">
              <a:avLst/>
            </a:prstGeom>
            <a:solidFill>
              <a:srgbClr val="F6B5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0143069" y="0"/>
              <a:ext cx="982133" cy="635001"/>
            </a:xfrm>
            <a:prstGeom prst="rect">
              <a:avLst/>
            </a:prstGeom>
            <a:solidFill>
              <a:srgbClr val="F18E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125202" y="0"/>
              <a:ext cx="719667" cy="635001"/>
            </a:xfrm>
            <a:prstGeom prst="rect">
              <a:avLst/>
            </a:prstGeom>
            <a:solidFill>
              <a:srgbClr val="EF6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1844869" y="0"/>
              <a:ext cx="355600" cy="635001"/>
            </a:xfrm>
            <a:prstGeom prst="rect">
              <a:avLst/>
            </a:prstGeom>
            <a:solidFill>
              <a:srgbClr val="5656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349429" y="48703"/>
            <a:ext cx="51115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4. Framework</a:t>
            </a:r>
            <a:endParaRPr lang="zh-CN" altLang="en-US" sz="4000" dirty="0"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内容占位符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" y="-115507"/>
            <a:ext cx="1074540" cy="107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74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366</Words>
  <Application>Microsoft Office PowerPoint</Application>
  <PresentationFormat>宽屏</PresentationFormat>
  <Paragraphs>52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微软雅黑</vt:lpstr>
      <vt:lpstr>Arial</vt:lpstr>
      <vt:lpstr>Arial Black</vt:lpstr>
      <vt:lpstr>Office 主题​​</vt:lpstr>
      <vt:lpstr>DST-GPT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References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Windows User</cp:lastModifiedBy>
  <cp:revision>62</cp:revision>
  <dcterms:created xsi:type="dcterms:W3CDTF">2024-02-08T13:01:31Z</dcterms:created>
  <dcterms:modified xsi:type="dcterms:W3CDTF">2024-02-12T11:03:29Z</dcterms:modified>
</cp:coreProperties>
</file>

<file path=docProps/thumbnail.jpeg>
</file>